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59" r:id="rId14"/>
    <p:sldId id="270" r:id="rId15"/>
    <p:sldId id="271" r:id="rId16"/>
    <p:sldId id="269" r:id="rId17"/>
  </p:sldIdLst>
  <p:sldSz cx="12192000" cy="6858000"/>
  <p:notesSz cx="6858000" cy="9144000"/>
  <p:defaultTextStyle>
    <a:defPPr lvl="0">
      <a:defRPr lang="sr-Latn-R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51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E529AD-BF94-4197-9D48-B404BC505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F2FFF2F-3E0F-4015-ACA6-2D42DFF9C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0B457C2-6D6B-475E-9939-BF2BBAFC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BDCCDA2-AEDB-4BC0-AD78-D62FBDAE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F07B439-4EDB-4577-8573-8C16C724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0042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D7DC47-5407-4F75-9E74-468C4B9D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88B5DEB-15D3-409D-A122-A97340FC6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1CCD9ED-DA7E-48B5-8065-FB74CAED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7D87F03-D0C2-484F-A38D-150F6E0F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BC84EAE-5E2C-4D19-B568-77BCEAFB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9424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3740D220-2675-4658-897D-89484E1C4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84E50AE-85DE-4A2D-A5E0-C83E06EB7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6B20748-924B-480C-BE5A-7D076517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736D25C-4E34-48E5-A12E-CEA5B57E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C159CDB-B89F-4D28-B4C0-B44F5A05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156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74340C-D792-4F78-ADA2-DBF4B069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B2DF8E-C339-46CB-9C9A-E4130A55F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BF40631-23C6-48AA-8E37-01BE33825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767989F-84F9-4333-8203-94DEC65EB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8445180-374F-48C4-9FA6-9DBA480E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1450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02D080-3B5C-4228-A274-EE9B4B8B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290EBBB-C30F-4C2B-AFAE-CD9AE5E35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B1FC15-5E6F-4BDF-9919-93D21815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29A5508-EEE6-4DD1-A47C-A5B0DADE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D47FC08-AB4A-4658-9F01-37C1F91E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065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41EC96F-7C2A-4E1F-9A8D-DC44A8E3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0102A8-C674-4AA4-B5DC-FE7F559C9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17D4D2B-1AB6-41CD-9B24-51440DD70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23D8B97-86B4-45C8-A65F-F059509F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9610FA2-2095-49D5-A4B9-67B6AEC1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539712A-FB43-4BE0-8CD1-B23EE7BA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9551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2B49CB-1EAD-49C8-897B-F37C5158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177DA6A-82F0-467F-BE2B-8A248E4B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756BEC7-18FA-4E99-B1F6-E0BD46664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A63DAFA4-23EE-4B35-AB7C-AB29FF835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495FC906-EAE3-4C31-A356-8BBBC0582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BFE22A55-9EFD-46C5-B49F-7D40FEF7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3ED65BC2-EBBC-43A7-864E-8F0CD523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955585C1-BB0A-4DB1-995B-328EB68A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353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8CB25A-D259-42C4-9DB9-381B34B5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1EB3B1D-9213-40F0-843B-F18E74AC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F34353AB-DE57-4855-826A-7D8A258A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D8BE0566-14FA-4704-A2BC-721F0ED3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6579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7F30F62B-6887-417C-B887-6FB8E345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FD1EF124-5CAE-40EE-A2F5-C8B5203B5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0B21D375-C326-4792-BC39-0EED59FA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0054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5EC426-FBE8-4CF0-8198-BBA2D50E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E502D1F-4F32-4DD9-A1B6-18DDCD279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ABF3B0B-3F58-4E6E-B14F-A3946F36D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FC9D334-19E6-40EC-B026-8FCA1BD0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C68CC62-5AA9-467C-BEE7-DA7E38A14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C96DDE7-722E-45A1-9197-D00EB2C3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9825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51423C-9D4A-432B-8B28-E04BD994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3991B40C-DE44-4EA6-840B-5E73879D6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890D125-7C68-40D0-8689-D3C27B899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3F8D59A-67AC-4605-AA01-2B806215D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6B03CF3-0EE2-4C14-9430-2F7CC503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B74832C-60CB-4BEC-9F15-1AE8187A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9432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C98D4DA7-EEDE-4478-A187-DEE4D82D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386"/>
            <a:ext cx="10515600" cy="1138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FA2FB5D-E9BA-4573-95F9-442E486D5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41A0978-F364-4E10-897B-E1B08D9D4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286A2-B2C3-405D-BA2B-CB6E1BB670D8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382F664-6B44-4BE5-BC1A-D0963A45F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0CF1333-C4D0-4899-8165-1FED29AA6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F02F2CD-0508-457F-A2AD-0C9811F1CCCC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81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0BD2C13-66A6-4087-98C0-F537F757FCF7}"/>
              </a:ext>
            </a:extLst>
          </p:cNvPr>
          <p:cNvSpPr txBox="1"/>
          <p:nvPr userDrawn="1"/>
        </p:nvSpPr>
        <p:spPr>
          <a:xfrm>
            <a:off x="564026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EDF9FBE7-4C57-4D0F-900B-2815F9933A9B}"/>
              </a:ext>
            </a:extLst>
          </p:cNvPr>
          <p:cNvSpPr/>
          <p:nvPr userDrawn="1"/>
        </p:nvSpPr>
        <p:spPr>
          <a:xfrm>
            <a:off x="0" y="6348046"/>
            <a:ext cx="12192000" cy="509954"/>
          </a:xfrm>
          <a:prstGeom prst="rect">
            <a:avLst/>
          </a:prstGeom>
          <a:solidFill>
            <a:srgbClr val="FB3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859FB3A2-3370-45C7-AB86-C1FD43A0BBA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6192" y="6313686"/>
            <a:ext cx="2505808" cy="565407"/>
          </a:xfrm>
          <a:prstGeom prst="rect">
            <a:avLst/>
          </a:prstGeom>
        </p:spPr>
      </p:pic>
      <p:sp>
        <p:nvSpPr>
          <p:cNvPr id="17" name="Pravokutnik 16">
            <a:extLst>
              <a:ext uri="{FF2B5EF4-FFF2-40B4-BE49-F238E27FC236}">
                <a16:creationId xmlns:a16="http://schemas.microsoft.com/office/drawing/2014/main" xmlns="" id="{D5EA0245-109A-4464-899D-47DE1A92CA66}"/>
              </a:ext>
            </a:extLst>
          </p:cNvPr>
          <p:cNvSpPr/>
          <p:nvPr userDrawn="1"/>
        </p:nvSpPr>
        <p:spPr>
          <a:xfrm>
            <a:off x="6840414" y="-21092"/>
            <a:ext cx="50035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OTKRIVAMO FIZIKU 8</a:t>
            </a:r>
          </a:p>
        </p:txBody>
      </p:sp>
    </p:spTree>
    <p:extLst>
      <p:ext uri="{BB962C8B-B14F-4D97-AF65-F5344CB8AC3E}">
        <p14:creationId xmlns:p14="http://schemas.microsoft.com/office/powerpoint/2010/main" xmlns="" val="427694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55bca6c5-0a98-4e29-a1ec-d2ba104bc8bb/assets/video/nc3_t1_ravni_valovi_na_vodi_2.mp4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edu.glogster.com/glog/sto-je-val/2x9uq8fcto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55bca6c5-0a98-4e29-a1ec-d2ba104bc8bb/assets/video/nc3_t1_transverzalni_val.mp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55bca6c5-0a98-4e29-a1ec-d2ba104bc8bb/assets/video/nc3_t1_longitudinalni_val.mp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55bca6c5-0a98-4e29-a1ec-d2ba104bc8bb/assets/video/nc3_t1_kruzni_valovi_na_vodi_1.mp4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58A79E0-E28F-494B-A36F-95F8501085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Proučimo valove </a:t>
            </a:r>
            <a:r>
              <a:rPr lang="hr-HR" dirty="0"/>
              <a:t>	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AB41FE7-25ED-481B-B162-109F943D4B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VALOVI </a:t>
            </a:r>
          </a:p>
        </p:txBody>
      </p:sp>
    </p:spTree>
    <p:extLst>
      <p:ext uri="{BB962C8B-B14F-4D97-AF65-F5344CB8AC3E}">
        <p14:creationId xmlns:p14="http://schemas.microsoft.com/office/powerpoint/2010/main" xmlns="" val="2213115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D9CB421-AB23-4E6F-93C7-62E36D81B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07" y="550817"/>
            <a:ext cx="10515600" cy="1138360"/>
          </a:xfrm>
        </p:spPr>
        <p:txBody>
          <a:bodyPr/>
          <a:lstStyle/>
          <a:p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Kružni val 	</a:t>
            </a:r>
            <a:r>
              <a:rPr lang="hr-HR" dirty="0"/>
              <a:t>	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A930665-DE49-4E05-B351-5E28F47ED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848" y="2823761"/>
            <a:ext cx="3848245" cy="1954423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CC84E60D-3A2B-4454-8268-3E7BADC1560D}"/>
              </a:ext>
            </a:extLst>
          </p:cNvPr>
          <p:cNvSpPr/>
          <p:nvPr/>
        </p:nvSpPr>
        <p:spPr>
          <a:xfrm>
            <a:off x="286756" y="1588288"/>
            <a:ext cx="7434092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altLang="sr-Latn-R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Val koji nastaje na mirnoj površini vode dodirom vrha olovke ili padanjem kapi na nju nazivamo </a:t>
            </a:r>
            <a:r>
              <a:rPr kumimoji="0" lang="hr-HR" altLang="sr-Latn-R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kružni val</a:t>
            </a:r>
            <a:r>
              <a:rPr kumimoji="0" lang="hr-HR" altLang="sr-Latn-R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  <a:r>
              <a:rPr kumimoji="0" lang="hr-HR" altLang="sr-Latn-R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</a:p>
          <a:p>
            <a:pPr marL="457200" marR="0" lvl="0" indent="-457200" defTabSz="91440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altLang="sr-Latn-R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Izvor </a:t>
            </a:r>
            <a:r>
              <a:rPr kumimoji="0" lang="hr-HR" altLang="sr-Latn-R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kružnog vala je točkasti izvor, a val se širi u svim smjerovima.</a:t>
            </a:r>
          </a:p>
        </p:txBody>
      </p:sp>
    </p:spTree>
    <p:extLst>
      <p:ext uri="{BB962C8B-B14F-4D97-AF65-F5344CB8AC3E}">
        <p14:creationId xmlns:p14="http://schemas.microsoft.com/office/powerpoint/2010/main" xmlns="" val="380778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1EFD169-3EB2-4DEF-B0AC-348DE893D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23" y="1941927"/>
            <a:ext cx="4943622" cy="435133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sz="3200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Kakav će val nastati ako površinu vode dodirnemo stranicom ravnala?</a:t>
            </a:r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xmlns="" id="{CCAE9FDA-0D0A-450B-B822-7CDEDD4AD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3" y="803690"/>
            <a:ext cx="10515600" cy="1138237"/>
          </a:xfrm>
        </p:spPr>
        <p:txBody>
          <a:bodyPr>
            <a:normAutofit fontScale="90000"/>
          </a:bodyPr>
          <a:lstStyle/>
          <a:p>
            <a:r>
              <a:rPr lang="hr-HR" altLang="sr-Latn-RS" b="1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Pokus</a:t>
            </a:r>
            <a:r>
              <a:rPr lang="hr-HR" altLang="sr-Latn-RS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: Valovi na vodi</a:t>
            </a:r>
            <a:r>
              <a:rPr lang="hr-HR" altLang="sr-Latn-RS" dirty="0">
                <a:solidFill>
                  <a:prstClr val="black"/>
                </a:solidFill>
              </a:rPr>
              <a:t/>
            </a:r>
            <a:br>
              <a:rPr lang="hr-HR" altLang="sr-Latn-RS" dirty="0">
                <a:solidFill>
                  <a:prstClr val="black"/>
                </a:solidFill>
              </a:rPr>
            </a:br>
            <a:endParaRPr lang="hr-HR" dirty="0"/>
          </a:p>
        </p:txBody>
      </p:sp>
      <p:pic>
        <p:nvPicPr>
          <p:cNvPr id="5" name="Content Placeholder 3" descr="SnapShot(520).jpg">
            <a:extLst>
              <a:ext uri="{FF2B5EF4-FFF2-40B4-BE49-F238E27FC236}">
                <a16:creationId xmlns:a16="http://schemas.microsoft.com/office/drawing/2014/main" xmlns="" id="{A4E5E702-79B6-48AD-957B-4F1CDA295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03" r="22835" b="30446"/>
          <a:stretch>
            <a:fillRect/>
          </a:stretch>
        </p:blipFill>
        <p:spPr bwMode="auto">
          <a:xfrm>
            <a:off x="6813452" y="2239137"/>
            <a:ext cx="3455987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Hp\Downloads\clapperboard-311792_1280.png">
            <a:hlinkClick r:id="rId3"/>
            <a:extLst>
              <a:ext uri="{FF2B5EF4-FFF2-40B4-BE49-F238E27FC236}">
                <a16:creationId xmlns:a16="http://schemas.microsoft.com/office/drawing/2014/main" xmlns="" id="{42E1F8DC-1EE9-4F26-A685-CF838E6459C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29001" y="803690"/>
            <a:ext cx="930951" cy="92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2C77C23-B916-4F02-8FD0-88916E15FE7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88276" y="1941927"/>
            <a:ext cx="1212399" cy="73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1392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AEDE352-9E30-4469-AAA6-3133288C9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83" y="634402"/>
            <a:ext cx="10515600" cy="1138360"/>
          </a:xfrm>
        </p:spPr>
        <p:txBody>
          <a:bodyPr/>
          <a:lstStyle/>
          <a:p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Ravni val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D40E5836-59AA-4B4E-A8CA-25D0D9128130}"/>
              </a:ext>
            </a:extLst>
          </p:cNvPr>
          <p:cNvSpPr/>
          <p:nvPr/>
        </p:nvSpPr>
        <p:spPr>
          <a:xfrm>
            <a:off x="359897" y="1931076"/>
            <a:ext cx="53515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sz="3200" dirty="0" smtClean="0">
                <a:latin typeface="Gadugi" panose="020B0502040204020203" pitchFamily="34" charset="0"/>
                <a:ea typeface="Gadugi" panose="020B0502040204020203" pitchFamily="34" charset="0"/>
              </a:rPr>
              <a:t>Kada </a:t>
            </a:r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površinu vode dodirnemo stranicom ravnala, nastaje </a:t>
            </a:r>
            <a:r>
              <a:rPr lang="hr-HR" altLang="sr-Latn-RS" sz="3200" b="1" dirty="0">
                <a:latin typeface="Gadugi" panose="020B0502040204020203" pitchFamily="34" charset="0"/>
                <a:ea typeface="Gadugi" panose="020B0502040204020203" pitchFamily="34" charset="0"/>
              </a:rPr>
              <a:t>ravni val</a:t>
            </a:r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Ravni val širi se u jednom smjeru. </a:t>
            </a:r>
          </a:p>
        </p:txBody>
      </p:sp>
      <p:pic>
        <p:nvPicPr>
          <p:cNvPr id="5" name="Picture 3" descr="225.tif">
            <a:extLst>
              <a:ext uri="{FF2B5EF4-FFF2-40B4-BE49-F238E27FC236}">
                <a16:creationId xmlns:a16="http://schemas.microsoft.com/office/drawing/2014/main" xmlns="" id="{6FA913CC-0BCE-4CBF-8758-191A438AF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5715" y="1772762"/>
            <a:ext cx="460851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307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06F3FC1-43E5-41C2-8558-6CE545537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63" y="687265"/>
            <a:ext cx="10515600" cy="1138360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Gadugi" panose="020B0502040204020203" pitchFamily="34" charset="0"/>
                <a:ea typeface="Gadugi" panose="020B0502040204020203" pitchFamily="34" charset="0"/>
              </a:rPr>
              <a:t>Kako nastaje mehanički val?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B634134-D518-43AD-ADAA-20B31A8EA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63" y="1680482"/>
            <a:ext cx="783978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Djeluje li sila na elastično sredstvo njegove čestice počinju titrati i sredstvom se širi poremećaj, tj. </a:t>
            </a: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val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b="1" dirty="0" smtClean="0">
                <a:latin typeface="Gadugi" panose="020B0502040204020203" pitchFamily="34" charset="0"/>
                <a:ea typeface="Gadugi" panose="020B0502040204020203" pitchFamily="34" charset="0"/>
              </a:rPr>
              <a:t>Mehanički </a:t>
            </a: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val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je pojava prenošenja energije kroz elastično sredstvo titranjem njegovih čestica.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32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B4D86C5-0F31-419F-8A3E-CEA00A88D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593" y="1146629"/>
            <a:ext cx="2751644" cy="2282371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84A7E09E-0C57-4423-857C-C2EF746BF2AC}"/>
              </a:ext>
            </a:extLst>
          </p:cNvPr>
          <p:cNvSpPr txBox="1"/>
          <p:nvPr/>
        </p:nvSpPr>
        <p:spPr>
          <a:xfrm>
            <a:off x="8926286" y="3856151"/>
            <a:ext cx="2933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atin typeface="Gadugi" panose="020B0502040204020203" pitchFamily="34" charset="0"/>
                <a:ea typeface="Gadugi" panose="020B0502040204020203" pitchFamily="34" charset="0"/>
              </a:rPr>
              <a:t>Valovi prenose energiju, a ne tvar</a:t>
            </a:r>
            <a:r>
              <a:rPr lang="hr-HR" sz="2400" dirty="0">
                <a:latin typeface="Gadugi" panose="020B0502040204020203" pitchFamily="34" charset="0"/>
                <a:ea typeface="Gadugi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1708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79A29FB-6455-4B6B-86F6-D137F3DD2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138360"/>
          </a:xfrm>
        </p:spPr>
        <p:txBody>
          <a:bodyPr/>
          <a:lstStyle/>
          <a:p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Elektromagnetski val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45952A3-A5EF-41A1-AF6C-D050964CF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726" y="1825625"/>
            <a:ext cx="9177997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Elektromagnetski val je pojava prenošenja energije i bez prisutnosti sredstva.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3200" dirty="0" smtClean="0">
                <a:latin typeface="Gadugi" panose="020B0502040204020203" pitchFamily="34" charset="0"/>
                <a:ea typeface="Gadugi" panose="020B0502040204020203" pitchFamily="34" charset="0"/>
              </a:rPr>
              <a:t>Širi </a:t>
            </a: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se prostorom kroz tvar, ali i bez prisutnosti tvari.</a:t>
            </a:r>
          </a:p>
        </p:txBody>
      </p:sp>
    </p:spTree>
    <p:extLst>
      <p:ext uri="{BB962C8B-B14F-4D97-AF65-F5344CB8AC3E}">
        <p14:creationId xmlns:p14="http://schemas.microsoft.com/office/powerpoint/2010/main" xmlns="" val="117253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E27D89E-09CA-4528-B477-7137F9F3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14" y="578936"/>
            <a:ext cx="10515600" cy="1138360"/>
          </a:xfrm>
        </p:spPr>
        <p:txBody>
          <a:bodyPr/>
          <a:lstStyle/>
          <a:p>
            <a:r>
              <a:rPr lang="hr-HR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Elektromagnetski valovi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49B95FC-8236-4E69-A297-8B430AF0F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714" y="1527358"/>
            <a:ext cx="10515600" cy="4351338"/>
          </a:xfrm>
        </p:spPr>
        <p:txBody>
          <a:bodyPr/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radiovalovi, mikrovalovi, infracrveno zračenje, vidljiva svjetlost, ultraljubičasto zračenje, rendgensko zračenje, gama zračenje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012F548-33D8-48DA-B22B-D374B6AF3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336" y="3217709"/>
            <a:ext cx="7795327" cy="29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935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8878" y="1964565"/>
            <a:ext cx="5436122" cy="4032404"/>
          </a:xfrm>
          <a:prstGeom prst="rect">
            <a:avLst/>
          </a:prstGeom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365761" y="751544"/>
            <a:ext cx="10924216" cy="1049121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latin typeface="Gadugi" panose="020B0502040204020203" pitchFamily="34" charset="0"/>
                <a:ea typeface="Gadugi" panose="020B0502040204020203" pitchFamily="34" charset="0"/>
              </a:rPr>
              <a:t>Klikom na interaktivnu umnu mapu ponovite ključne pojmove i provjerite znanje </a:t>
            </a:r>
          </a:p>
        </p:txBody>
      </p:sp>
    </p:spTree>
    <p:extLst>
      <p:ext uri="{BB962C8B-B14F-4D97-AF65-F5344CB8AC3E}">
        <p14:creationId xmlns:p14="http://schemas.microsoft.com/office/powerpoint/2010/main" xmlns="" val="3443622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79B1124-882C-40F4-A09E-81138CB9B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95" y="1029586"/>
            <a:ext cx="2902532" cy="197007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45A50017-448C-4C17-AB29-6D4B44C7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073" y="925527"/>
            <a:ext cx="3461975" cy="2074135"/>
          </a:xfrm>
          <a:prstGeom prst="rect">
            <a:avLst/>
          </a:prstGeom>
        </p:spPr>
      </p:pic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C9BC46C5-FF4D-4FF2-AC7D-43F60EE48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464464" y="2459348"/>
            <a:ext cx="2901772" cy="197007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EF7A37B-8BA0-4D0F-8EA0-E364F3987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3060" y="2459348"/>
            <a:ext cx="2901772" cy="1939303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48BAD55C-4F16-4C19-8651-C915BBB0B838}"/>
              </a:ext>
            </a:extLst>
          </p:cNvPr>
          <p:cNvSpPr txBox="1"/>
          <p:nvPr/>
        </p:nvSpPr>
        <p:spPr>
          <a:xfrm>
            <a:off x="942535" y="4895556"/>
            <a:ext cx="978229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Informacije koje izmjenjujete s okolinom bilo da ih primate ili predajete, odvijaju se gibanjem </a:t>
            </a:r>
            <a:r>
              <a:rPr lang="hr-HR" sz="2800" b="1" dirty="0">
                <a:latin typeface="Gadugi" panose="020B0502040204020203" pitchFamily="34" charset="0"/>
                <a:ea typeface="Gadugi" panose="020B0502040204020203" pitchFamily="34" charset="0"/>
              </a:rPr>
              <a:t>valova</a:t>
            </a: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. </a:t>
            </a:r>
          </a:p>
          <a:p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44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C88EBD1-F80C-48B8-9AD2-652FFEF83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69" y="789624"/>
            <a:ext cx="10515600" cy="1138360"/>
          </a:xfrm>
        </p:spPr>
        <p:txBody>
          <a:bodyPr>
            <a:normAutofit fontScale="90000"/>
          </a:bodyPr>
          <a:lstStyle/>
          <a:p>
            <a:r>
              <a:rPr lang="hr-HR" dirty="0"/>
              <a:t>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Mehanički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valovi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– šire se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samo u čvrstim   </a:t>
            </a:r>
            <a:b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</a:b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tijelima</a:t>
            </a:r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7902F43-6E33-42CF-A2D3-E7199A71A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967" y="2064461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valovi na vodi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potresni i plimni valovi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zvuk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ultrazvuk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64B93E5-9B4C-404B-BCB8-7B6337DD8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134" y="2317095"/>
            <a:ext cx="4332848" cy="27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996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84AED10F-34E1-4F6B-8D98-1511FD055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2657" b="12303"/>
          <a:stretch/>
        </p:blipFill>
        <p:spPr>
          <a:xfrm>
            <a:off x="153171" y="1527137"/>
            <a:ext cx="3884660" cy="3477201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0D96BAA-1CB6-4EC5-B84D-BCBF25473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28" y="549995"/>
            <a:ext cx="10515600" cy="1138360"/>
          </a:xfrm>
        </p:spPr>
        <p:txBody>
          <a:bodyPr>
            <a:normAutofit/>
          </a:bodyPr>
          <a:lstStyle/>
          <a:p>
            <a:r>
              <a:rPr lang="hr-HR" sz="3200" b="1" dirty="0">
                <a:latin typeface="Gadugi" panose="020B0502040204020203" pitchFamily="34" charset="0"/>
                <a:ea typeface="Gadugi" panose="020B0502040204020203" pitchFamily="34" charset="0"/>
              </a:rPr>
              <a:t>Pokus: </a:t>
            </a: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Objesite uteg na elastičnu </a:t>
            </a:r>
            <a:r>
              <a:rPr lang="hr-HR" sz="3200" dirty="0" smtClean="0">
                <a:latin typeface="Gadugi" panose="020B0502040204020203" pitchFamily="34" charset="0"/>
                <a:ea typeface="Gadugi" panose="020B0502040204020203" pitchFamily="34" charset="0"/>
              </a:rPr>
              <a:t>oprugu</a:t>
            </a:r>
            <a:endParaRPr lang="hr-HR" sz="32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38ACEC16-BEF9-40A7-9209-B2E6F59D013C}"/>
              </a:ext>
            </a:extLst>
          </p:cNvPr>
          <p:cNvSpPr txBox="1"/>
          <p:nvPr/>
        </p:nvSpPr>
        <p:spPr>
          <a:xfrm>
            <a:off x="4188288" y="1688355"/>
            <a:ext cx="7700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altLang="sr-Latn-RS" sz="2800" dirty="0">
                <a:latin typeface="Gadugi" panose="020B0502040204020203" pitchFamily="34" charset="0"/>
                <a:ea typeface="Gadugi" panose="020B0502040204020203" pitchFamily="34" charset="0"/>
              </a:rPr>
              <a:t>Kako se giba uteg ovješen na oprugu kada ga izvedete iz ravnotežnog položaja i pustite?</a:t>
            </a:r>
          </a:p>
          <a:p>
            <a:pPr>
              <a:lnSpc>
                <a:spcPct val="150000"/>
              </a:lnSpc>
            </a:pPr>
            <a:endParaRPr lang="hr-HR" altLang="sr-Latn-RS" sz="24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hr-HR" altLang="sr-Latn-RS" sz="24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30EAFC3C-B0B0-49F6-93C0-0BCDB0DE93FF}"/>
              </a:ext>
            </a:extLst>
          </p:cNvPr>
          <p:cNvSpPr txBox="1"/>
          <p:nvPr/>
        </p:nvSpPr>
        <p:spPr>
          <a:xfrm>
            <a:off x="4153837" y="4005675"/>
            <a:ext cx="7526215" cy="1304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Periodično gibanje tijela ili čestice oko nekog ravnotežnog položaja nazivamo </a:t>
            </a:r>
            <a:r>
              <a:rPr lang="hr-HR" sz="2800" b="1" dirty="0">
                <a:latin typeface="Gadugi" panose="020B0502040204020203" pitchFamily="34" charset="0"/>
                <a:ea typeface="Gadugi" panose="020B0502040204020203" pitchFamily="34" charset="0"/>
              </a:rPr>
              <a:t>titranje. </a:t>
            </a:r>
          </a:p>
        </p:txBody>
      </p:sp>
    </p:spTree>
    <p:extLst>
      <p:ext uri="{BB962C8B-B14F-4D97-AF65-F5344CB8AC3E}">
        <p14:creationId xmlns:p14="http://schemas.microsoft.com/office/powerpoint/2010/main" xmlns="" val="7675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ABDE35F-F26D-4E38-A01C-7F861D00E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57" y="744111"/>
            <a:ext cx="10515600" cy="1138360"/>
          </a:xfrm>
        </p:spPr>
        <p:txBody>
          <a:bodyPr>
            <a:noAutofit/>
          </a:bodyPr>
          <a:lstStyle/>
          <a:p>
            <a:r>
              <a:rPr lang="hr-HR" sz="3600" b="1" dirty="0">
                <a:latin typeface="Gadugi" panose="020B0502040204020203" pitchFamily="34" charset="0"/>
                <a:ea typeface="Gadugi" panose="020B0502040204020203" pitchFamily="34" charset="0"/>
              </a:rPr>
              <a:t>Pokus</a:t>
            </a:r>
            <a:endParaRPr lang="hr-HR" sz="32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FA268A8-AC46-43ED-A591-926C98059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357" y="1544852"/>
            <a:ext cx="9796975" cy="3618859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Kako se giba opruga? Premješta li se opruga s jednoga mjesta na drugo?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Kako se elastičnom oprugom prenosi energija?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3E537B-8993-4F7A-A5EE-2391D7DD6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527" y="3939843"/>
            <a:ext cx="6711306" cy="2268087"/>
          </a:xfrm>
          <a:prstGeom prst="rect">
            <a:avLst/>
          </a:prstGeom>
        </p:spPr>
      </p:pic>
      <p:pic>
        <p:nvPicPr>
          <p:cNvPr id="6" name="Picture 2" descr="C:\Users\Hp\Downloads\clapperboard-311792_1280.png">
            <a:hlinkClick r:id="rId3"/>
            <a:extLst>
              <a:ext uri="{FF2B5EF4-FFF2-40B4-BE49-F238E27FC236}">
                <a16:creationId xmlns:a16="http://schemas.microsoft.com/office/drawing/2014/main" xmlns="" id="{5BC9117A-796F-48F1-AEE9-7220D3CA8E8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58292" y="839902"/>
            <a:ext cx="930951" cy="92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28E36D0-3A10-4BB6-9260-F2C155399F0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17567" y="2009322"/>
            <a:ext cx="1212399" cy="73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980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nsverzalni val.jpg">
            <a:extLst>
              <a:ext uri="{FF2B5EF4-FFF2-40B4-BE49-F238E27FC236}">
                <a16:creationId xmlns:a16="http://schemas.microsoft.com/office/drawing/2014/main" xmlns="" id="{1129C719-AB7D-40CA-B2E5-8341C27FB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" t="18340" r="1241" b="12227"/>
          <a:stretch>
            <a:fillRect/>
          </a:stretch>
        </p:blipFill>
        <p:spPr bwMode="auto">
          <a:xfrm>
            <a:off x="2640036" y="4189863"/>
            <a:ext cx="5711947" cy="205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19AA249-18CA-46B4-A128-F92E1085E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Transverzalan val </a:t>
            </a:r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A57FEA5-3B0B-4D1F-A27C-86C56AAA7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369"/>
            <a:ext cx="8713763" cy="435133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Val u kojemu čestice sredstva titraju poprijeko,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odnosno okomito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na smjer rasprostiranja vala jest </a:t>
            </a: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transverzalan (poprečan) val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Mehanički transverzalni valovi šire se samo u čvrstim tijelima.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65805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DDFE360-BAE6-4302-8160-4AFEB5502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40" y="561477"/>
            <a:ext cx="10515600" cy="1138360"/>
          </a:xfrm>
        </p:spPr>
        <p:txBody>
          <a:bodyPr>
            <a:normAutofit/>
          </a:bodyPr>
          <a:lstStyle/>
          <a:p>
            <a:r>
              <a:rPr lang="hr-HR" sz="3600" b="1" dirty="0">
                <a:latin typeface="Gadugi" panose="020B0502040204020203" pitchFamily="34" charset="0"/>
                <a:ea typeface="Gadugi" panose="020B0502040204020203" pitchFamily="34" charset="0"/>
              </a:rPr>
              <a:t>Pokus</a:t>
            </a:r>
            <a:endParaRPr lang="hr-HR" sz="4000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382BE47-2EB5-4917-8D1F-07CAE7D71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914" y="158632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3200" dirty="0">
                <a:latin typeface="Gadugi" panose="020B0502040204020203" pitchFamily="34" charset="0"/>
                <a:ea typeface="Gadugi" panose="020B0502040204020203" pitchFamily="34" charset="0"/>
              </a:rPr>
              <a:t>Kako se giba opruga koju sabijamo ili razvlačimo?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3200" dirty="0">
                <a:latin typeface="Gadugi" panose="020B0502040204020203" pitchFamily="34" charset="0"/>
                <a:ea typeface="Gadugi" panose="020B0502040204020203" pitchFamily="34" charset="0"/>
              </a:rPr>
              <a:t>Kako pritom titraju dijelovi opruge?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3200" dirty="0">
                <a:latin typeface="Gadugi" panose="020B0502040204020203" pitchFamily="34" charset="0"/>
                <a:ea typeface="Gadugi" panose="020B0502040204020203" pitchFamily="34" charset="0"/>
              </a:rPr>
              <a:t>Kakav je val nastao na opruzi? </a:t>
            </a:r>
            <a:endParaRPr lang="hr-HR" sz="32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08748B2-C293-493D-9057-28CFDE9C1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554" y="4459543"/>
            <a:ext cx="6134504" cy="1836980"/>
          </a:xfrm>
          <a:prstGeom prst="rect">
            <a:avLst/>
          </a:prstGeom>
        </p:spPr>
      </p:pic>
      <p:pic>
        <p:nvPicPr>
          <p:cNvPr id="5" name="Picture 2" descr="C:\Users\Hp\Downloads\clapperboard-311792_1280.png">
            <a:hlinkClick r:id="rId3"/>
            <a:extLst>
              <a:ext uri="{FF2B5EF4-FFF2-40B4-BE49-F238E27FC236}">
                <a16:creationId xmlns:a16="http://schemas.microsoft.com/office/drawing/2014/main" xmlns="" id="{1C18E076-AA2A-47EC-A3E8-48057608DA8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3340" y="912087"/>
            <a:ext cx="1071676" cy="101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AF34D1CD-2A75-4E64-AA63-C3346787054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02978" y="2050447"/>
            <a:ext cx="1212399" cy="73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292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D40B0C-A5CB-4641-97AA-653DDAAD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3" y="681037"/>
            <a:ext cx="10515600" cy="1138360"/>
          </a:xfrm>
        </p:spPr>
        <p:txBody>
          <a:bodyPr/>
          <a:lstStyle/>
          <a:p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Longitudinalan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val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0D8C6FE-7FD8-4FFA-86EE-16A303678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Longitudinalan (uzdužan) val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je poremećaj čestica sredstva koje titraju u smjeru širenja vala.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Longitudinalni valovi šire se u čvrstim, tekućim i plinovitim tijelima.</a:t>
            </a:r>
          </a:p>
          <a:p>
            <a:endParaRPr lang="hr-H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A97AF66-DB37-42C1-A8E9-0C52C475E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67" t="32629"/>
          <a:stretch>
            <a:fillRect/>
          </a:stretch>
        </p:blipFill>
        <p:spPr bwMode="auto">
          <a:xfrm>
            <a:off x="3167830" y="4631788"/>
            <a:ext cx="5856340" cy="15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161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E0A2A87-387A-40AF-87A7-152B81312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90" y="859485"/>
            <a:ext cx="10515600" cy="1138360"/>
          </a:xfrm>
        </p:spPr>
        <p:txBody>
          <a:bodyPr>
            <a:normAutofit fontScale="90000"/>
          </a:bodyPr>
          <a:lstStyle/>
          <a:p>
            <a:r>
              <a:rPr lang="hr-HR" altLang="sr-Latn-RS" b="1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Pokus</a:t>
            </a:r>
            <a:r>
              <a:rPr lang="hr-HR" altLang="sr-Latn-RS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: Valovi na vodi</a:t>
            </a:r>
            <a:r>
              <a:rPr lang="hr-HR" altLang="sr-Latn-RS" dirty="0">
                <a:solidFill>
                  <a:prstClr val="black"/>
                </a:solidFill>
              </a:rPr>
              <a:t/>
            </a:r>
            <a:br>
              <a:rPr lang="hr-HR" altLang="sr-Latn-RS" dirty="0">
                <a:solidFill>
                  <a:prstClr val="black"/>
                </a:solidFill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DF8241E-F12B-4B46-B568-758DAE027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74809" cy="4351338"/>
          </a:xfrm>
        </p:spPr>
        <p:txBody>
          <a:bodyPr/>
          <a:lstStyle/>
          <a:p>
            <a:pPr marL="0" lvl="0" indent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hr-HR" altLang="sr-Latn-RS" sz="3200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Kakav će val nastati ako površinu </a:t>
            </a:r>
            <a:r>
              <a:rPr lang="hr-HR" altLang="sr-Latn-RS" sz="3200" dirty="0" smtClean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vode dodirnemo </a:t>
            </a:r>
            <a:r>
              <a:rPr lang="hr-HR" altLang="sr-Latn-RS" sz="3200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vrhom olovke? </a:t>
            </a:r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4" name="Picture 3" descr="SnapShot(658).jpg">
            <a:extLst>
              <a:ext uri="{FF2B5EF4-FFF2-40B4-BE49-F238E27FC236}">
                <a16:creationId xmlns:a16="http://schemas.microsoft.com/office/drawing/2014/main" xmlns="" id="{D8C05E64-590D-4BB7-8DAC-FA7D5F702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17" r="8466"/>
          <a:stretch>
            <a:fillRect/>
          </a:stretch>
        </p:blipFill>
        <p:spPr bwMode="auto">
          <a:xfrm>
            <a:off x="5866229" y="2419437"/>
            <a:ext cx="3882683" cy="295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Hp\Downloads\clapperboard-311792_1280.png">
            <a:hlinkClick r:id="rId3"/>
            <a:extLst>
              <a:ext uri="{FF2B5EF4-FFF2-40B4-BE49-F238E27FC236}">
                <a16:creationId xmlns:a16="http://schemas.microsoft.com/office/drawing/2014/main" xmlns="" id="{443B841C-2086-4D89-9B7B-72A2E32CFF4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9989" y="903848"/>
            <a:ext cx="1098376" cy="109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8E87E7AA-28ED-4665-90EF-A09733EC69D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02978" y="2050447"/>
            <a:ext cx="1212399" cy="73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4503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374</Words>
  <Application>Microsoft Office PowerPoint</Application>
  <PresentationFormat>Custom</PresentationFormat>
  <Paragraphs>44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Tema sustava Office</vt:lpstr>
      <vt:lpstr>Proučimo valove  </vt:lpstr>
      <vt:lpstr>Slide 2</vt:lpstr>
      <vt:lpstr> Mehanički valovi – šire se samo u čvrstim     tijelima</vt:lpstr>
      <vt:lpstr>Pokus: Objesite uteg na elastičnu oprugu</vt:lpstr>
      <vt:lpstr>Pokus</vt:lpstr>
      <vt:lpstr>Transverzalan val </vt:lpstr>
      <vt:lpstr>Pokus</vt:lpstr>
      <vt:lpstr>Longitudinalan val </vt:lpstr>
      <vt:lpstr>Pokus: Valovi na vodi </vt:lpstr>
      <vt:lpstr>Kružni val   </vt:lpstr>
      <vt:lpstr>Pokus: Valovi na vodi </vt:lpstr>
      <vt:lpstr>Ravni val</vt:lpstr>
      <vt:lpstr>Kako nastaje mehanički val? </vt:lpstr>
      <vt:lpstr>Elektromagnetski val </vt:lpstr>
      <vt:lpstr>Elektromagnetski valovi</vt:lpstr>
      <vt:lpstr>Klikom na interaktivnu umnu mapu ponovite ključne pojmove i provjerite znanje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Proučimo valove  </dc:title>
  <dc:creator>ProBook 4540</dc:creator>
  <cp:lastModifiedBy>sk-iloncarek</cp:lastModifiedBy>
  <cp:revision>14</cp:revision>
  <dcterms:modified xsi:type="dcterms:W3CDTF">2021-04-29T13:30:38Z</dcterms:modified>
</cp:coreProperties>
</file>